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4" r:id="rId4"/>
    <p:sldId id="263" r:id="rId5"/>
    <p:sldId id="257" r:id="rId6"/>
    <p:sldId id="259" r:id="rId7"/>
    <p:sldId id="266" r:id="rId8"/>
    <p:sldId id="262" r:id="rId9"/>
    <p:sldId id="261" r:id="rId10"/>
    <p:sldId id="267" r:id="rId11"/>
    <p:sldId id="25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8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3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1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2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B9F9-4371-48F3-ABF2-DCBA7EDF3681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CB3E-A257-4B96-91AA-B5BA85771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8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" y="1801720"/>
            <a:ext cx="12195238" cy="5046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7446" y="0"/>
            <a:ext cx="4399216" cy="68231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820000"/>
                </a:solidFill>
              </a:rPr>
              <a:t>ΑΓΡΟΤΑΥΤΟΤΗΤΑ</a:t>
            </a:r>
            <a:endParaRPr lang="el-GR" sz="4800" b="1" dirty="0">
              <a:solidFill>
                <a:srgbClr val="82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FE685-1BCD-44B8-ABBD-90E685BD0D6E}"/>
              </a:ext>
            </a:extLst>
          </p:cNvPr>
          <p:cNvSpPr/>
          <p:nvPr/>
        </p:nvSpPr>
        <p:spPr>
          <a:xfrm>
            <a:off x="2207581" y="2350978"/>
            <a:ext cx="846041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b="1" dirty="0"/>
          </a:p>
          <a:p>
            <a:pPr algn="ctr"/>
            <a:endParaRPr lang="en-GB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2B4CC-A00F-4F73-8A35-6C1C5F8156DE}"/>
              </a:ext>
            </a:extLst>
          </p:cNvPr>
          <p:cNvSpPr/>
          <p:nvPr/>
        </p:nvSpPr>
        <p:spPr>
          <a:xfrm>
            <a:off x="3687668" y="2681428"/>
            <a:ext cx="4778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Απομόνωση </a:t>
            </a:r>
            <a:r>
              <a:rPr lang="el-GR" sz="2800" b="1" dirty="0" err="1" smtClean="0"/>
              <a:t>γενωμικού</a:t>
            </a:r>
            <a:r>
              <a:rPr lang="el-GR" sz="2800" b="1" dirty="0" smtClean="0"/>
              <a:t> </a:t>
            </a:r>
            <a:r>
              <a:rPr lang="en-GB" sz="2800" b="1" dirty="0" smtClean="0"/>
              <a:t>DNA</a:t>
            </a:r>
            <a:endParaRPr lang="el-GR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5479" y="0"/>
            <a:ext cx="11761042" cy="751992"/>
            <a:chOff x="30364" y="86477"/>
            <a:chExt cx="11761042" cy="7519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91A052-8100-4517-867F-2E713D3D3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4" y="86477"/>
              <a:ext cx="1493636" cy="751992"/>
            </a:xfrm>
            <a:prstGeom prst="rect">
              <a:avLst/>
            </a:prstGeom>
          </p:spPr>
        </p:pic>
        <p:pic>
          <p:nvPicPr>
            <p:cNvPr id="1028" name="Picture 4" descr="http://www2.inab.certh.gr/wp-content/uploads/2016/11/rsz_inab-logo_eng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4106" y="138623"/>
              <a:ext cx="12573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029054" y="56217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Ινστιτούτου </a:t>
            </a:r>
            <a:r>
              <a:rPr lang="el-GR" dirty="0"/>
              <a:t>Εφαρμοσμένων </a:t>
            </a:r>
            <a:r>
              <a:rPr lang="el-GR" dirty="0" err="1"/>
              <a:t>Βιοεπιστημών</a:t>
            </a:r>
            <a:r>
              <a:rPr lang="en-GB" dirty="0"/>
              <a:t> (INEB)</a:t>
            </a:r>
            <a:endParaRPr lang="el-GR" dirty="0"/>
          </a:p>
          <a:p>
            <a:pPr algn="ctr"/>
            <a:r>
              <a:rPr lang="el-GR" dirty="0"/>
              <a:t>Εθνικό Κέντρο</a:t>
            </a:r>
            <a:r>
              <a:rPr lang="en-GB" dirty="0"/>
              <a:t> </a:t>
            </a:r>
            <a:r>
              <a:rPr lang="el-GR" dirty="0"/>
              <a:t>Έρευνας και Τεχνολογικής Ανάπτυξης (ΕΚΕΤΑ)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2B4CC-A00F-4F73-8A35-6C1C5F8156DE}"/>
              </a:ext>
            </a:extLst>
          </p:cNvPr>
          <p:cNvSpPr/>
          <p:nvPr/>
        </p:nvSpPr>
        <p:spPr>
          <a:xfrm>
            <a:off x="3687669" y="1979964"/>
            <a:ext cx="4778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Ενότητα 01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4833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12192000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Ποιοτικός και ποσοτικός έλεγχος του </a:t>
            </a:r>
            <a:r>
              <a:rPr lang="en-GB" sz="3200" b="1" dirty="0" smtClean="0">
                <a:latin typeface="+mn-lt"/>
              </a:rPr>
              <a:t>DNA </a:t>
            </a:r>
            <a:r>
              <a:rPr lang="el-GR" sz="3200" b="1" dirty="0" smtClean="0">
                <a:latin typeface="+mn-lt"/>
              </a:rPr>
              <a:t>με </a:t>
            </a:r>
            <a:r>
              <a:rPr lang="el-GR" sz="3200" b="1" dirty="0" err="1" smtClean="0">
                <a:latin typeface="+mn-lt"/>
              </a:rPr>
              <a:t>φωτομέτρηση</a:t>
            </a:r>
            <a:endParaRPr lang="el-GR" sz="3200" b="1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15750" r="55376" b="3000"/>
          <a:stretch/>
        </p:blipFill>
        <p:spPr>
          <a:xfrm>
            <a:off x="9483044" y="643400"/>
            <a:ext cx="2323906" cy="2201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"/>
          <a:stretch/>
        </p:blipFill>
        <p:spPr>
          <a:xfrm>
            <a:off x="6648081" y="3333643"/>
            <a:ext cx="5158869" cy="3330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025" y="643400"/>
            <a:ext cx="889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Τα </a:t>
            </a:r>
            <a:r>
              <a:rPr lang="el-GR" dirty="0" err="1" smtClean="0"/>
              <a:t>σπεκτροφωτόμετρα</a:t>
            </a:r>
            <a:r>
              <a:rPr lang="el-GR" dirty="0" smtClean="0"/>
              <a:t> δίνουν μία καλή εκτίμηση της ποσότητας και ποιότητας των </a:t>
            </a:r>
            <a:r>
              <a:rPr lang="en-GB" dirty="0" smtClean="0"/>
              <a:t>DNA </a:t>
            </a:r>
            <a:r>
              <a:rPr lang="el-GR" dirty="0" smtClean="0"/>
              <a:t>δειγμάτων.</a:t>
            </a:r>
          </a:p>
          <a:p>
            <a:pPr algn="just"/>
            <a:endParaRPr lang="el-G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Μετρούν την </a:t>
            </a:r>
            <a:r>
              <a:rPr lang="el-GR" dirty="0" err="1" smtClean="0"/>
              <a:t>απορόφηση</a:t>
            </a:r>
            <a:r>
              <a:rPr lang="el-GR" dirty="0" smtClean="0"/>
              <a:t> του </a:t>
            </a:r>
            <a:r>
              <a:rPr lang="en-GB" dirty="0" smtClean="0"/>
              <a:t>DNA </a:t>
            </a:r>
            <a:r>
              <a:rPr lang="el-GR" dirty="0" smtClean="0"/>
              <a:t>δείγματος σε ένα ευρύ φάσμα (ορατό και </a:t>
            </a:r>
            <a:r>
              <a:rPr lang="en-GB" dirty="0" smtClean="0"/>
              <a:t>UV)</a:t>
            </a:r>
            <a:r>
              <a:rPr lang="el-GR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μέτρηση ολοκληρώνεται σε δευτερόλεπτα το οποίο επιταχύνει τη διαδικασία ελέγχου.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Χρειάζονται μικρές ποσότητες δείγματος.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0025" y="34773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dirty="0"/>
              <a:t>Σε σύγχρονα όργανα, οι </a:t>
            </a:r>
            <a:r>
              <a:rPr lang="el-GR" dirty="0" smtClean="0"/>
              <a:t>μετρήσεις, οι αναλύσεις</a:t>
            </a:r>
            <a:r>
              <a:rPr lang="el-GR" dirty="0"/>
              <a:t>, </a:t>
            </a:r>
            <a:r>
              <a:rPr lang="el-GR" dirty="0" smtClean="0"/>
              <a:t>και η απεικόνιση είναι αυτοματοποιημένα.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10660" y="3615809"/>
            <a:ext cx="138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rgbClr val="FF0000"/>
                </a:solidFill>
              </a:rPr>
              <a:t>Φάσμα απορρόφησης δείγματος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4079" y="5134590"/>
            <a:ext cx="102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rgbClr val="FF0000"/>
                </a:solidFill>
              </a:rPr>
              <a:t>Συγκέντρωση δείγματος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0327" y="5617746"/>
            <a:ext cx="88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rgbClr val="FF0000"/>
                </a:solidFill>
              </a:rPr>
              <a:t>Μετρήσεις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9701" y="4476894"/>
            <a:ext cx="331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Λόγος απορρόφησης Α260/280 και Α260/230 ≥2 υποδεικνύει ότι το </a:t>
            </a:r>
            <a:r>
              <a:rPr lang="en-GB" dirty="0" smtClean="0"/>
              <a:t>DNA </a:t>
            </a:r>
            <a:r>
              <a:rPr lang="el-GR" dirty="0" smtClean="0"/>
              <a:t>είναι αρκετά καθαρό</a:t>
            </a:r>
            <a:endParaRPr lang="en-GB" dirty="0"/>
          </a:p>
        </p:txBody>
      </p:sp>
      <p:cxnSp>
        <p:nvCxnSpPr>
          <p:cNvPr id="10" name="Straight Connector 9"/>
          <p:cNvCxnSpPr>
            <a:stCxn id="5" idx="2"/>
          </p:cNvCxnSpPr>
          <p:nvPr/>
        </p:nvCxnSpPr>
        <p:spPr>
          <a:xfrm flipH="1">
            <a:off x="7913370" y="4262140"/>
            <a:ext cx="489821" cy="523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3"/>
          </p:cNvCxnSpPr>
          <p:nvPr/>
        </p:nvCxnSpPr>
        <p:spPr>
          <a:xfrm>
            <a:off x="9771889" y="5365423"/>
            <a:ext cx="1054607" cy="407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2" idx="2"/>
          </p:cNvCxnSpPr>
          <p:nvPr/>
        </p:nvCxnSpPr>
        <p:spPr>
          <a:xfrm flipH="1" flipV="1">
            <a:off x="6061665" y="5894745"/>
            <a:ext cx="793395" cy="586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0025" y="5714872"/>
            <a:ext cx="4976717" cy="948963"/>
            <a:chOff x="941083" y="5617746"/>
            <a:chExt cx="4976717" cy="948963"/>
          </a:xfrm>
        </p:grpSpPr>
        <p:grpSp>
          <p:nvGrpSpPr>
            <p:cNvPr id="53" name="Group 52"/>
            <p:cNvGrpSpPr/>
            <p:nvPr/>
          </p:nvGrpSpPr>
          <p:grpSpPr>
            <a:xfrm>
              <a:off x="941083" y="5617746"/>
              <a:ext cx="3620384" cy="371403"/>
              <a:chOff x="1619250" y="5617746"/>
              <a:chExt cx="3620384" cy="37140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868583" y="5619817"/>
                <a:ext cx="3371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Α260/280= Παρουσία πρωτεϊνών</a:t>
                </a:r>
                <a:endParaRPr lang="en-GB" dirty="0"/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1619250" y="5617746"/>
                <a:ext cx="249333" cy="37140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41083" y="6195306"/>
              <a:ext cx="4976717" cy="371403"/>
              <a:chOff x="941083" y="6195306"/>
              <a:chExt cx="4976717" cy="37140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190416" y="6195306"/>
                <a:ext cx="4727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Α260/280= Παρουσία φαινόλης, υδατανθράκων</a:t>
                </a:r>
                <a:endParaRPr lang="en-GB" dirty="0"/>
              </a:p>
            </p:txBody>
          </p:sp>
          <p:sp>
            <p:nvSpPr>
              <p:cNvPr id="52" name="Down Arrow 51"/>
              <p:cNvSpPr/>
              <p:nvPr/>
            </p:nvSpPr>
            <p:spPr>
              <a:xfrm>
                <a:off x="941083" y="6195306"/>
                <a:ext cx="249333" cy="37140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6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799" y="1478377"/>
            <a:ext cx="8105776" cy="506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Απομόνωση </a:t>
            </a:r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</a:t>
            </a:r>
            <a:r>
              <a:rPr lang="el-G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CTAB</a:t>
            </a:r>
            <a:r>
              <a:rPr lang="el-G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(τροποποιημένο πρωτόκολλο των </a:t>
            </a:r>
            <a:r>
              <a:rPr lang="en-GB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Doyle&amp;Doyle</a:t>
            </a:r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1987)</a:t>
            </a:r>
            <a:r>
              <a:rPr lang="el-G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(ΜΕΡΟΣ 1)</a:t>
            </a:r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Προσθήκη 800μ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διαλύματος εκχύλισης σε 100-200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ομογενοποιημένου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ιστού.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Προσθήκη 10μ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β-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Μερκαπτοαιθανόλης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2μ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RNA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άσης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 (10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mg/ml)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 δείγμα.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Ανακίνηση δειγμάτων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επώασή τους στους 65</a:t>
            </a:r>
            <a:r>
              <a:rPr lang="el-G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40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υγοκέντρηση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16000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rpm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10 λεπτά και λήψη της υπερκείμενης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φάσης.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Προσθήκη 800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χλωροφορμίου στο υπερκείμενο και έντονη ανακίνηση των δειγμάτων.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υγοκέντρηση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7000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rpm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20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Μεταφορά της υπερκείμενης φάσης και επανάληψη σταδίων «4-5».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Κατακρήμνιση του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(υπερκείμενη φάση) με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ισοπροπανόλη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1/10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ακετικό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νάτριο στους -20</a:t>
            </a:r>
            <a:r>
              <a:rPr lang="el-G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12 ώρες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606523"/>
            <a:ext cx="1098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απομόνωση </a:t>
            </a:r>
            <a:r>
              <a:rPr lang="en-GB" dirty="0" smtClean="0"/>
              <a:t>DNA </a:t>
            </a:r>
            <a:r>
              <a:rPr lang="el-GR" dirty="0" smtClean="0"/>
              <a:t>από δείγματα φυτικής προέλευσης χρησιμοποιείται συνήθως το τροποποιημένο πρωτόκολλο των </a:t>
            </a:r>
            <a:r>
              <a:rPr lang="en-GB" dirty="0" err="1" smtClean="0"/>
              <a:t>Doyle&amp;Doyle</a:t>
            </a:r>
            <a:r>
              <a:rPr lang="en-GB" dirty="0" smtClean="0"/>
              <a:t> 1985</a:t>
            </a:r>
            <a:r>
              <a:rPr lang="el-GR" dirty="0" smtClean="0"/>
              <a:t>.</a:t>
            </a:r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Πρωτόκολλο απομόνωσης </a:t>
            </a:r>
            <a:r>
              <a:rPr lang="en-GB" sz="3200" b="1" dirty="0" smtClean="0">
                <a:latin typeface="+mn-lt"/>
              </a:rPr>
              <a:t>DNA </a:t>
            </a:r>
            <a:r>
              <a:rPr lang="el-GR" sz="3200" b="1" dirty="0" smtClean="0">
                <a:latin typeface="+mn-lt"/>
              </a:rPr>
              <a:t>με </a:t>
            </a:r>
            <a:r>
              <a:rPr lang="en-GB" sz="3200" b="1" dirty="0" smtClean="0">
                <a:latin typeface="+mn-lt"/>
              </a:rPr>
              <a:t>CTAB (</a:t>
            </a:r>
            <a:r>
              <a:rPr lang="el-GR" sz="3200" b="1" dirty="0" smtClean="0">
                <a:latin typeface="+mn-lt"/>
              </a:rPr>
              <a:t>ΜΕΡΟΣ</a:t>
            </a:r>
            <a:r>
              <a:rPr lang="en-GB" sz="3200" b="1" dirty="0" smtClean="0">
                <a:latin typeface="+mn-lt"/>
              </a:rPr>
              <a:t> 1)</a:t>
            </a:r>
            <a:endParaRPr lang="el-GR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9450" y="1478377"/>
            <a:ext cx="2037674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u="sng" dirty="0" smtClean="0"/>
              <a:t>Διάλυμα εκχύλισης</a:t>
            </a:r>
          </a:p>
          <a:p>
            <a:r>
              <a:rPr lang="en-GB" dirty="0" smtClean="0"/>
              <a:t>2% CTAB</a:t>
            </a:r>
          </a:p>
          <a:p>
            <a:r>
              <a:rPr lang="en-GB" dirty="0" smtClean="0"/>
              <a:t>1.4M </a:t>
            </a:r>
            <a:r>
              <a:rPr lang="en-GB" dirty="0" err="1" smtClean="0"/>
              <a:t>NaCl</a:t>
            </a:r>
            <a:endParaRPr lang="en-GB" dirty="0" smtClean="0"/>
          </a:p>
          <a:p>
            <a:r>
              <a:rPr lang="en-GB" dirty="0" smtClean="0"/>
              <a:t>1% PVP</a:t>
            </a:r>
          </a:p>
          <a:p>
            <a:r>
              <a:rPr lang="en-GB" dirty="0" smtClean="0"/>
              <a:t>100mM </a:t>
            </a:r>
            <a:r>
              <a:rPr lang="en-GB" dirty="0" err="1" smtClean="0"/>
              <a:t>Tris-HCl</a:t>
            </a:r>
            <a:endParaRPr lang="en-GB" dirty="0" smtClean="0"/>
          </a:p>
          <a:p>
            <a:r>
              <a:rPr lang="en-GB" dirty="0" smtClean="0"/>
              <a:t>20mM EDTA</a:t>
            </a:r>
            <a:endParaRPr lang="el-G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299028" y="6650251"/>
            <a:ext cx="90556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Doyle, J. J., &amp; Doyle, J. L. (1987). A rapid DNA isolation procedure for small quantities of fresh leaf tissue. Phytochemical Bulletin. https://doi.org/10.2307/4119796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316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165" y="1070449"/>
            <a:ext cx="7080886" cy="316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Απομόνωση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CTAB</a:t>
            </a:r>
            <a:r>
              <a:rPr lang="el-G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(τροποποιημένο πρωτόκολλο των </a:t>
            </a:r>
            <a:r>
              <a:rPr lang="en-GB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Doyle&amp;Doyle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1987</a:t>
            </a:r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l-G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ΜΕΡΟΣ 2)</a:t>
            </a:r>
            <a:endParaRPr lang="el-GR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Φυγοκέντρηση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16000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rpm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10 λεπτά και καθαρισμός 2 φορές με 70% αιθανόλη.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Επαναδιάλυση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δειγμάτων σε 100 μ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1Χ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νερό.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Προσθήκη 2 μ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RNase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και επώαση στους 37</a:t>
            </a:r>
            <a:r>
              <a:rPr lang="el-G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περίπου 40 λεπτά.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Ποσοτικοποίηση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ποιοτικός έλεγχος δειγμάτων με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χρήση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σπεκτροφωτόμετρου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ηλεκτροφόρηση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πηκτή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αγαρόζης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1%.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Πρωτόκολλο απομόνωσης </a:t>
            </a:r>
            <a:r>
              <a:rPr lang="en-GB" sz="3200" b="1" dirty="0" smtClean="0">
                <a:latin typeface="+mn-lt"/>
              </a:rPr>
              <a:t>DNA </a:t>
            </a:r>
            <a:r>
              <a:rPr lang="el-GR" sz="3200" b="1" dirty="0" smtClean="0">
                <a:latin typeface="+mn-lt"/>
              </a:rPr>
              <a:t>με </a:t>
            </a:r>
            <a:r>
              <a:rPr lang="en-GB" sz="3200" b="1" dirty="0" smtClean="0">
                <a:latin typeface="+mn-lt"/>
              </a:rPr>
              <a:t>CTAB</a:t>
            </a:r>
            <a:r>
              <a:rPr lang="el-GR" sz="3200" b="1" dirty="0" smtClean="0">
                <a:latin typeface="+mn-lt"/>
              </a:rPr>
              <a:t> (ΜΕΡΟΣ 2</a:t>
            </a:r>
            <a:r>
              <a:rPr lang="en-GB" sz="3200" b="1" dirty="0" smtClean="0">
                <a:latin typeface="+mn-lt"/>
              </a:rPr>
              <a:t>)</a:t>
            </a:r>
            <a:endParaRPr lang="el-GR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028" y="6650251"/>
            <a:ext cx="90556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Doyle, J. J., &amp; Doyle, J. L. (1987). A rapid DNA isolation procedure for small quantities of fresh leaf tissue. Phytochemical Bulletin. https://doi.org/10.2307/4119796</a:t>
            </a:r>
          </a:p>
          <a:p>
            <a:endParaRPr lang="en-GB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230400" y="1070449"/>
            <a:ext cx="158844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u="sng" dirty="0" smtClean="0"/>
              <a:t>1X TE </a:t>
            </a:r>
            <a:r>
              <a:rPr lang="el-GR" b="1" u="sng" dirty="0" smtClean="0"/>
              <a:t>διάλυμα</a:t>
            </a:r>
          </a:p>
          <a:p>
            <a:r>
              <a:rPr lang="el-GR" dirty="0" smtClean="0"/>
              <a:t>1</a:t>
            </a:r>
            <a:r>
              <a:rPr lang="en-GB" dirty="0" smtClean="0"/>
              <a:t>0mM </a:t>
            </a:r>
            <a:r>
              <a:rPr lang="en-GB" dirty="0" err="1" smtClean="0"/>
              <a:t>Tris-HCl</a:t>
            </a:r>
            <a:endParaRPr lang="en-GB" dirty="0" smtClean="0"/>
          </a:p>
          <a:p>
            <a:r>
              <a:rPr lang="en-GB" dirty="0" smtClean="0"/>
              <a:t>1mM EDTA</a:t>
            </a:r>
          </a:p>
        </p:txBody>
      </p:sp>
    </p:spTree>
    <p:extLst>
      <p:ext uri="{BB962C8B-B14F-4D97-AF65-F5344CB8AC3E}">
        <p14:creationId xmlns:p14="http://schemas.microsoft.com/office/powerpoint/2010/main" val="13415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Απομόνωση </a:t>
            </a:r>
            <a:r>
              <a:rPr lang="en-GB" sz="3200" b="1" dirty="0" smtClean="0">
                <a:latin typeface="+mn-lt"/>
              </a:rPr>
              <a:t>DNA</a:t>
            </a:r>
            <a:endParaRPr lang="el-GR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" y="1666240"/>
            <a:ext cx="1100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Απομόνωση </a:t>
            </a:r>
            <a:r>
              <a:rPr lang="en-GB" dirty="0" smtClean="0"/>
              <a:t>DNA (DNA extraction)</a:t>
            </a:r>
            <a:r>
              <a:rPr lang="el-GR" dirty="0" smtClean="0"/>
              <a:t>: Διαδικασία απομόνωσης του γενετικού υλικού που εμπεριέχεται σε ένα δείγμα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7680" y="3159760"/>
            <a:ext cx="809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Αποσκοπεί στον καθαρισμό του </a:t>
            </a:r>
            <a:r>
              <a:rPr lang="en-GB" dirty="0" smtClean="0"/>
              <a:t>DNA </a:t>
            </a:r>
            <a:r>
              <a:rPr lang="el-GR" dirty="0" smtClean="0"/>
              <a:t>από άλλα </a:t>
            </a:r>
            <a:r>
              <a:rPr lang="el-GR" dirty="0" err="1" smtClean="0"/>
              <a:t>βιομόρια</a:t>
            </a:r>
            <a:r>
              <a:rPr lang="el-GR" dirty="0" smtClean="0"/>
              <a:t> και κυτταρικά κατάλοιπα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7680" y="4653280"/>
            <a:ext cx="810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Γενετικό υλικό υψηλής καθαρότητας είναι </a:t>
            </a:r>
            <a:r>
              <a:rPr lang="el-GR" dirty="0" err="1" smtClean="0"/>
              <a:t>προαπαιτούμενο</a:t>
            </a:r>
            <a:r>
              <a:rPr lang="el-GR" dirty="0" smtClean="0"/>
              <a:t> των αναλύσεων </a:t>
            </a:r>
            <a:r>
              <a:rPr lang="en-GB" dirty="0" smtClean="0"/>
              <a:t>DNA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8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Δείγματα και επιλογή πρωτοκόλλου</a:t>
            </a:r>
            <a:endParaRPr lang="el-GR" sz="3200" b="1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2266" y="802107"/>
            <a:ext cx="11727469" cy="5253786"/>
            <a:chOff x="182879" y="719732"/>
            <a:chExt cx="11727469" cy="5253786"/>
          </a:xfrm>
        </p:grpSpPr>
        <p:sp>
          <p:nvSpPr>
            <p:cNvPr id="5" name="Rectangle 4"/>
            <p:cNvSpPr/>
            <p:nvPr/>
          </p:nvSpPr>
          <p:spPr>
            <a:xfrm>
              <a:off x="182879" y="3802767"/>
              <a:ext cx="117274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dirty="0" smtClean="0"/>
                <a:t>Για </a:t>
              </a:r>
              <a:r>
                <a:rPr lang="el-GR" dirty="0"/>
                <a:t>φυτικούς ιστούς η πιο συνήθης μέθοδος είναι η απομόνωση με </a:t>
              </a:r>
              <a:r>
                <a:rPr lang="en-GB" dirty="0" smtClean="0"/>
                <a:t>CTAB</a:t>
              </a:r>
              <a:r>
                <a:rPr lang="el-GR" dirty="0" smtClean="0"/>
                <a:t>. </a:t>
              </a:r>
              <a:r>
                <a:rPr lang="el-GR" dirty="0"/>
                <a:t>Για δείγματα ζωικής προέλευσης, αλλά και για δύσκολα φυτικά δείγματα χρησιμοποιούνται συνήθως εξειδικευμένα εμπορικά πρωτόκολλα (</a:t>
              </a:r>
              <a:r>
                <a:rPr lang="en-GB" dirty="0"/>
                <a:t>Kits)</a:t>
              </a:r>
              <a:r>
                <a:rPr lang="el-GR" dirty="0"/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79" y="719732"/>
              <a:ext cx="89136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Δείγματα που περιέχουν γενετικό υλικό μπορούν να χρησιμοποιηθούν για απομόνωση </a:t>
              </a:r>
              <a:r>
                <a:rPr lang="en-GB" dirty="0" smtClean="0"/>
                <a:t>DNA</a:t>
              </a:r>
              <a:r>
                <a:rPr lang="el-GR" dirty="0" smtClean="0"/>
                <a:t>.</a:t>
              </a:r>
            </a:p>
            <a:p>
              <a:endParaRPr lang="el-GR" dirty="0"/>
            </a:p>
            <a:p>
              <a:r>
                <a:rPr lang="el-GR" dirty="0" smtClean="0"/>
                <a:t>Οι πιο συνήθεις πηγές: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79" y="1643062"/>
              <a:ext cx="360656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Φρέσκος ή ξηρός ιστός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Μίγματα φυτικών/ ζωικών ιστών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Τρόφιμα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Χώμα (</a:t>
              </a:r>
              <a:r>
                <a:rPr lang="en-GB" dirty="0" err="1" smtClean="0"/>
                <a:t>eDNA</a:t>
              </a:r>
              <a:r>
                <a:rPr lang="en-GB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Αρχαιολογικά δείγματα (</a:t>
              </a:r>
              <a:r>
                <a:rPr lang="en-GB" dirty="0" err="1" smtClean="0"/>
                <a:t>aDNA</a:t>
              </a:r>
              <a:r>
                <a:rPr lang="en-GB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l-GR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l-GR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79" y="4773189"/>
              <a:ext cx="46031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Κριτήρια επιλογής πρωτοκόλλου απομόνωσης: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Ποιότητα του </a:t>
              </a:r>
              <a:r>
                <a:rPr lang="en-GB" dirty="0" smtClean="0"/>
                <a:t>DNA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Μοριακό βάρος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/>
                <a:t>Κόστος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1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Στάδια απομόνωσης </a:t>
            </a:r>
            <a:r>
              <a:rPr lang="en-GB" sz="3200" b="1" dirty="0" smtClean="0">
                <a:latin typeface="+mn-lt"/>
              </a:rPr>
              <a:t>DNA</a:t>
            </a:r>
            <a:endParaRPr lang="el-GR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4172" y="925974"/>
            <a:ext cx="337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Ομογενοποίηση</a:t>
            </a:r>
            <a:r>
              <a:rPr lang="el-GR" dirty="0" smtClean="0"/>
              <a:t> ιστού/ δείγματος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83178" y="1882832"/>
            <a:ext cx="173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Λύση Κυττάρων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81951" y="2839690"/>
            <a:ext cx="133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Καθαρισμός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80609" y="3796548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Κατακρήμνιση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34090" y="4753406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Επαναδιάλυση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90269" y="5710260"/>
            <a:ext cx="332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Ποσοτικός και Ποιοτικός</a:t>
            </a:r>
            <a:r>
              <a:rPr lang="el-GR" dirty="0"/>
              <a:t> </a:t>
            </a:r>
            <a:r>
              <a:rPr lang="el-GR" dirty="0" smtClean="0"/>
              <a:t>έλεγχος</a:t>
            </a:r>
          </a:p>
        </p:txBody>
      </p:sp>
      <p:sp>
        <p:nvSpPr>
          <p:cNvPr id="2" name="Down Arrow 1"/>
          <p:cNvSpPr/>
          <p:nvPr/>
        </p:nvSpPr>
        <p:spPr>
          <a:xfrm>
            <a:off x="6085068" y="1401835"/>
            <a:ext cx="330926" cy="37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6085068" y="2358693"/>
            <a:ext cx="330926" cy="37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085068" y="3315551"/>
            <a:ext cx="330926" cy="37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085068" y="4272409"/>
            <a:ext cx="330926" cy="37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6085068" y="5229267"/>
            <a:ext cx="330926" cy="374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err="1" smtClean="0">
                <a:latin typeface="+mn-lt"/>
              </a:rPr>
              <a:t>Ομογενοποίηση</a:t>
            </a:r>
            <a:r>
              <a:rPr lang="el-GR" sz="3200" b="1" dirty="0" smtClean="0">
                <a:latin typeface="+mn-lt"/>
              </a:rPr>
              <a:t> ιστού</a:t>
            </a:r>
            <a:endParaRPr lang="el-GR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306" y="619505"/>
            <a:ext cx="11302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 err="1" smtClean="0"/>
              <a:t>ομογενοποίηση</a:t>
            </a:r>
            <a:r>
              <a:rPr lang="el-GR" dirty="0" smtClean="0"/>
              <a:t> του δείγματος αποσκοπεί στη διάσπαση του ιστού σε μικρότερα τμήματα για διευκόλυνση της λύσης των κυττάρων.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πιο συνήθης μέθοδος </a:t>
            </a:r>
            <a:r>
              <a:rPr lang="el-GR" dirty="0" err="1" smtClean="0"/>
              <a:t>ομογενοποίησης</a:t>
            </a:r>
            <a:r>
              <a:rPr lang="el-GR" dirty="0" smtClean="0"/>
              <a:t> περιλαμβάνει τη </a:t>
            </a:r>
            <a:r>
              <a:rPr lang="el-GR" dirty="0" err="1" smtClean="0"/>
              <a:t>λειοτρίβηση</a:t>
            </a:r>
            <a:r>
              <a:rPr lang="el-GR" dirty="0"/>
              <a:t> </a:t>
            </a:r>
            <a:r>
              <a:rPr lang="el-GR" dirty="0" smtClean="0"/>
              <a:t>με υγρό άζωτο και τη χρήση γουδιού/γουδοχεριού.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χαμηλή θερμοκρασία του </a:t>
            </a:r>
            <a:r>
              <a:rPr lang="el-GR" dirty="0" err="1" smtClean="0"/>
              <a:t>κρυογονικού</a:t>
            </a:r>
            <a:r>
              <a:rPr lang="el-GR" dirty="0" smtClean="0"/>
              <a:t> υγρού αζώτου </a:t>
            </a:r>
            <a:r>
              <a:rPr lang="en-GB" dirty="0"/>
              <a:t>(</a:t>
            </a:r>
            <a:r>
              <a:rPr lang="en-GB" dirty="0" smtClean="0"/>
              <a:t>−</a:t>
            </a:r>
            <a:r>
              <a:rPr lang="en-GB" dirty="0"/>
              <a:t>196 °C</a:t>
            </a:r>
            <a:r>
              <a:rPr lang="en-GB" dirty="0" smtClean="0"/>
              <a:t>)</a:t>
            </a:r>
            <a:r>
              <a:rPr lang="el-GR" dirty="0" smtClean="0"/>
              <a:t> ευνοεί, τόσο τη μηχανική θραύση του ιστού, όσο και τη διατήρηση της ακεραιότητας των </a:t>
            </a:r>
            <a:r>
              <a:rPr lang="el-GR" dirty="0" err="1" smtClean="0"/>
              <a:t>βιομορίων</a:t>
            </a:r>
            <a:r>
              <a:rPr lang="el-GR" dirty="0"/>
              <a:t>.</a:t>
            </a:r>
            <a:r>
              <a:rPr lang="el-GR" dirty="0" smtClean="0"/>
              <a:t> </a:t>
            </a:r>
          </a:p>
          <a:p>
            <a:pPr algn="just"/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2020424" y="4245084"/>
            <a:ext cx="8151152" cy="1760676"/>
            <a:chOff x="2187330" y="3835781"/>
            <a:chExt cx="8151152" cy="1760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1" t="12338" r="37019" b="5238"/>
            <a:stretch/>
          </p:blipFill>
          <p:spPr>
            <a:xfrm rot="5400000">
              <a:off x="2215088" y="3809361"/>
              <a:ext cx="1758000" cy="18135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2" r="29789"/>
            <a:stretch/>
          </p:blipFill>
          <p:spPr>
            <a:xfrm rot="5400000">
              <a:off x="5196520" y="3807407"/>
              <a:ext cx="1760676" cy="1817423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4252388" y="4507377"/>
              <a:ext cx="664215" cy="4174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383" t="30201" r="-383" b="29498"/>
            <a:stretch/>
          </p:blipFill>
          <p:spPr>
            <a:xfrm>
              <a:off x="8152872" y="3836269"/>
              <a:ext cx="2185610" cy="1759699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7237112" y="4507377"/>
              <a:ext cx="664215" cy="4174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48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Λύση κυττάρων</a:t>
            </a:r>
            <a:endParaRPr lang="el-GR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215" y="686525"/>
            <a:ext cx="11182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λύση των κυττάρων του δείγματος πραγματοποιείται με τη συνδυαστική χρήση απορρυπαντικών ουσιών (π.χ. </a:t>
            </a:r>
            <a:r>
              <a:rPr lang="en-GB" dirty="0" smtClean="0"/>
              <a:t>CTAB, SDS) </a:t>
            </a:r>
            <a:r>
              <a:rPr lang="el-GR" dirty="0" smtClean="0"/>
              <a:t>και αλάτων</a:t>
            </a:r>
            <a:r>
              <a:rPr lang="en-GB" dirty="0" smtClean="0"/>
              <a:t> (</a:t>
            </a:r>
            <a:r>
              <a:rPr lang="el-GR" dirty="0" smtClean="0"/>
              <a:t>π.χ. </a:t>
            </a:r>
            <a:r>
              <a:rPr lang="en-GB" dirty="0" err="1" smtClean="0"/>
              <a:t>NaCl</a:t>
            </a:r>
            <a:r>
              <a:rPr lang="en-GB" dirty="0" smtClean="0"/>
              <a:t>)</a:t>
            </a:r>
            <a:r>
              <a:rPr lang="el-GR" dirty="0" smtClean="0"/>
              <a:t> σε υψηλή συγκέντρωση.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Λύση κυτταρικών μεμβρανών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Αποδέσμευση του </a:t>
            </a:r>
            <a:r>
              <a:rPr lang="en-GB" dirty="0" smtClean="0"/>
              <a:t>DNA </a:t>
            </a:r>
            <a:r>
              <a:rPr lang="el-GR" dirty="0" smtClean="0"/>
              <a:t>από προσδεμένα </a:t>
            </a:r>
            <a:r>
              <a:rPr lang="el-GR" dirty="0" err="1" smtClean="0"/>
              <a:t>μακρομόρια</a:t>
            </a:r>
            <a:r>
              <a:rPr lang="el-GR" dirty="0"/>
              <a:t> </a:t>
            </a:r>
            <a:r>
              <a:rPr lang="el-GR" dirty="0" smtClean="0"/>
              <a:t>(π.χ. πρωτεΐνες)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Παράλληλη επώαση των δειγμάτων σε υψηλή θερμοκρασία (60-65ο</a:t>
            </a:r>
            <a:r>
              <a:rPr lang="en-GB" dirty="0" smtClean="0"/>
              <a:t>C) </a:t>
            </a:r>
            <a:r>
              <a:rPr lang="el-GR" dirty="0" smtClean="0"/>
              <a:t>υποβοηθά την εκχύλιση.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Προαιρετικά: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Πρωτεινάση</a:t>
            </a:r>
            <a:r>
              <a:rPr lang="el-GR" dirty="0" smtClean="0"/>
              <a:t> – Αποδόμηση </a:t>
            </a:r>
            <a:r>
              <a:rPr lang="el-GR" dirty="0" err="1" smtClean="0"/>
              <a:t>πρωτεινών</a:t>
            </a:r>
            <a:r>
              <a:rPr lang="el-GR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RNA</a:t>
            </a:r>
            <a:r>
              <a:rPr lang="el-GR" dirty="0" err="1" smtClean="0"/>
              <a:t>άση</a:t>
            </a:r>
            <a:r>
              <a:rPr lang="el-GR" dirty="0"/>
              <a:t> </a:t>
            </a:r>
            <a:r>
              <a:rPr lang="el-GR" dirty="0" smtClean="0"/>
              <a:t>– Αποδόμηση του ανεπιθύμητου </a:t>
            </a:r>
            <a:r>
              <a:rPr lang="en-GB" dirty="0" smtClean="0"/>
              <a:t>RNA</a:t>
            </a:r>
            <a:r>
              <a:rPr lang="el-GR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Cetyltrimethyl ammonium bromid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4877752"/>
            <a:ext cx="7616825" cy="14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6905" y="5290482"/>
            <a:ext cx="342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mtClean="0"/>
              <a:t>Χημική δομή του </a:t>
            </a:r>
            <a:r>
              <a:rPr lang="en-GB" smtClean="0"/>
              <a:t>CTAB:</a:t>
            </a:r>
          </a:p>
          <a:p>
            <a:pPr algn="ctr"/>
            <a:r>
              <a:rPr lang="en-GB" smtClean="0"/>
              <a:t>cetyltrimethylammonium bromide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627168"/>
            <a:ext cx="2688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https://en.wikipedia.org/wiki/Cetrimonium_bromide</a:t>
            </a:r>
          </a:p>
        </p:txBody>
      </p:sp>
    </p:spTree>
    <p:extLst>
      <p:ext uri="{BB962C8B-B14F-4D97-AF65-F5344CB8AC3E}">
        <p14:creationId xmlns:p14="http://schemas.microsoft.com/office/powerpoint/2010/main" val="5272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Καθαρισμός του </a:t>
            </a:r>
            <a:r>
              <a:rPr lang="en-GB" sz="3200" b="1" dirty="0" smtClean="0">
                <a:latin typeface="+mn-lt"/>
              </a:rPr>
              <a:t>DNA</a:t>
            </a:r>
            <a:endParaRPr lang="el-GR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70" y="759182"/>
            <a:ext cx="11313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Διαχωρισμός του </a:t>
            </a:r>
            <a:r>
              <a:rPr lang="en-GB" b="1" u="sng" dirty="0" smtClean="0"/>
              <a:t>DNA</a:t>
            </a:r>
            <a:endParaRPr lang="el-GR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διαχωρισμός του </a:t>
            </a:r>
            <a:r>
              <a:rPr lang="en-GB" dirty="0" smtClean="0"/>
              <a:t>DNA </a:t>
            </a:r>
            <a:r>
              <a:rPr lang="el-GR" dirty="0" smtClean="0"/>
              <a:t>από άλλα </a:t>
            </a:r>
            <a:r>
              <a:rPr lang="el-GR" dirty="0" err="1" smtClean="0"/>
              <a:t>μακρομόρια</a:t>
            </a:r>
            <a:r>
              <a:rPr lang="el-GR" dirty="0" smtClean="0"/>
              <a:t> και κυτταρικά κατάλοιπα πραγματοποιείται συνήθως με τη χρήση του υδρόφοβου διαλύματος </a:t>
            </a:r>
            <a:r>
              <a:rPr lang="el-GR" dirty="0" err="1" smtClean="0"/>
              <a:t>φαινόλης:χλωροφορμίου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Η φαινόλη </a:t>
            </a:r>
            <a:r>
              <a:rPr lang="el-GR" dirty="0" err="1" smtClean="0"/>
              <a:t>αποδιάτασει</a:t>
            </a:r>
            <a:r>
              <a:rPr lang="el-GR" dirty="0" smtClean="0"/>
              <a:t> τις </a:t>
            </a:r>
            <a:r>
              <a:rPr lang="el-GR" dirty="0" err="1" smtClean="0"/>
              <a:t>πρωτεινες</a:t>
            </a:r>
            <a:r>
              <a:rPr lang="el-GR" dirty="0" smtClean="0"/>
              <a:t> και τις </a:t>
            </a:r>
            <a:r>
              <a:rPr lang="el-GR" dirty="0" err="1" smtClean="0"/>
              <a:t>διαλυτοποιεί</a:t>
            </a:r>
            <a:r>
              <a:rPr lang="el-GR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Ο συνδυασμός φαινόλης και χλωροφορμίου διαχωρίζει το μίγμα σε δύο φάσεις (υδατική-οργανική).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Λόγω πολικότητας το </a:t>
            </a:r>
            <a:r>
              <a:rPr lang="en-GB" dirty="0" smtClean="0"/>
              <a:t>DNA </a:t>
            </a:r>
            <a:r>
              <a:rPr lang="el-GR" dirty="0" smtClean="0"/>
              <a:t>συγκεντρώνεται στην υδατική φάση, το οποίο καθιστά την απομόνωσή του εφικτή.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5579" y="3672368"/>
            <a:ext cx="8980841" cy="2600805"/>
            <a:chOff x="2474799" y="3773968"/>
            <a:chExt cx="8980841" cy="2600805"/>
          </a:xfrm>
        </p:grpSpPr>
        <p:grpSp>
          <p:nvGrpSpPr>
            <p:cNvPr id="4" name="Group 3"/>
            <p:cNvGrpSpPr/>
            <p:nvPr/>
          </p:nvGrpSpPr>
          <p:grpSpPr>
            <a:xfrm>
              <a:off x="3242201" y="3773968"/>
              <a:ext cx="5666667" cy="1883664"/>
              <a:chOff x="3120281" y="3852345"/>
              <a:chExt cx="5666667" cy="18836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120281" y="3852345"/>
                <a:ext cx="691896" cy="1883664"/>
                <a:chOff x="2615184" y="3346704"/>
                <a:chExt cx="691896" cy="1883664"/>
              </a:xfrm>
            </p:grpSpPr>
            <p:sp>
              <p:nvSpPr>
                <p:cNvPr id="30" name="Diamond 29"/>
                <p:cNvSpPr/>
                <p:nvPr/>
              </p:nvSpPr>
              <p:spPr>
                <a:xfrm>
                  <a:off x="2615184" y="4538472"/>
                  <a:ext cx="691896" cy="691896"/>
                </a:xfrm>
                <a:prstGeom prst="diamond">
                  <a:avLst/>
                </a:prstGeom>
                <a:pattFill prst="lgConfetti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2615184" y="3346704"/>
                  <a:ext cx="691896" cy="1530096"/>
                  <a:chOff x="2615184" y="3346704"/>
                  <a:chExt cx="691896" cy="1530096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2615184" y="3346704"/>
                    <a:ext cx="691896" cy="153009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615184" y="4287520"/>
                    <a:ext cx="691896" cy="589280"/>
                  </a:xfrm>
                  <a:prstGeom prst="rect">
                    <a:avLst/>
                  </a:prstGeom>
                  <a:pattFill prst="lgConfetti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5607666" y="3856155"/>
                <a:ext cx="691896" cy="1876044"/>
                <a:chOff x="4009644" y="3346704"/>
                <a:chExt cx="691896" cy="1876044"/>
              </a:xfrm>
            </p:grpSpPr>
            <p:sp>
              <p:nvSpPr>
                <p:cNvPr id="31" name="Diamond 30"/>
                <p:cNvSpPr/>
                <p:nvPr/>
              </p:nvSpPr>
              <p:spPr>
                <a:xfrm>
                  <a:off x="4009644" y="4530852"/>
                  <a:ext cx="691896" cy="691896"/>
                </a:xfrm>
                <a:prstGeom prst="diamond">
                  <a:avLst/>
                </a:prstGeom>
                <a:pattFill prst="lgConfetti">
                  <a:fgClr>
                    <a:schemeClr val="accent1"/>
                  </a:fgClr>
                  <a:bgClr>
                    <a:srgbClr val="FFFF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4009644" y="3346704"/>
                  <a:ext cx="691896" cy="1530096"/>
                  <a:chOff x="2615184" y="3346704"/>
                  <a:chExt cx="691896" cy="1530096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615184" y="3346704"/>
                    <a:ext cx="691896" cy="153009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615184" y="3718560"/>
                    <a:ext cx="691896" cy="1158240"/>
                  </a:xfrm>
                  <a:prstGeom prst="rect">
                    <a:avLst/>
                  </a:prstGeom>
                  <a:pattFill prst="lgConfetti">
                    <a:fgClr>
                      <a:srgbClr val="0070C0"/>
                    </a:fgClr>
                    <a:bgClr>
                      <a:srgbClr val="FFFF00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8095052" y="3856155"/>
                <a:ext cx="691896" cy="1876044"/>
                <a:chOff x="5404104" y="3354324"/>
                <a:chExt cx="691896" cy="1876044"/>
              </a:xfrm>
            </p:grpSpPr>
            <p:sp>
              <p:nvSpPr>
                <p:cNvPr id="32" name="Diamond 31"/>
                <p:cNvSpPr/>
                <p:nvPr/>
              </p:nvSpPr>
              <p:spPr>
                <a:xfrm>
                  <a:off x="5404104" y="4538472"/>
                  <a:ext cx="691896" cy="691896"/>
                </a:xfrm>
                <a:prstGeom prst="diamond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5404104" y="3354324"/>
                  <a:ext cx="691896" cy="1530096"/>
                  <a:chOff x="2615184" y="3346704"/>
                  <a:chExt cx="691896" cy="1530096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2615184" y="3346704"/>
                    <a:ext cx="691896" cy="153009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615184" y="3716083"/>
                    <a:ext cx="691896" cy="467297"/>
                  </a:xfrm>
                  <a:prstGeom prst="rect">
                    <a:avLst/>
                  </a:prstGeom>
                  <a:pattFill prst="divot">
                    <a:fgClr>
                      <a:srgbClr val="0070C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2615184" y="4254500"/>
                    <a:ext cx="691896" cy="62230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2" name="Right Arrow 1"/>
              <p:cNvSpPr/>
              <p:nvPr/>
            </p:nvSpPr>
            <p:spPr>
              <a:xfrm>
                <a:off x="4426893" y="4594023"/>
                <a:ext cx="566057" cy="40030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6914278" y="4594023"/>
                <a:ext cx="566057" cy="40030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74799" y="5723918"/>
              <a:ext cx="222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Κυτταρικό εκχύλισμα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5656" y="5728442"/>
              <a:ext cx="2340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Κυτταρικό εκχύλισμα/</a:t>
              </a:r>
            </a:p>
            <a:p>
              <a:pPr algn="ctr"/>
              <a:r>
                <a:rPr lang="el-GR" dirty="0" err="1" smtClean="0"/>
                <a:t>φαινόλη:χλωροφόρμιο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38309" y="4627392"/>
              <a:ext cx="1756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Ενδιάμεση φάση</a:t>
              </a:r>
              <a:endParaRPr lang="en-GB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38309" y="5146378"/>
              <a:ext cx="1660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Οργανική φάση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38309" y="4116216"/>
              <a:ext cx="211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Υδατική φάση (</a:t>
              </a:r>
              <a:r>
                <a:rPr lang="en-GB" dirty="0" smtClean="0"/>
                <a:t>DNA)</a:t>
              </a:r>
              <a:endParaRPr lang="en-GB" dirty="0"/>
            </a:p>
          </p:txBody>
        </p:sp>
        <p:cxnSp>
          <p:nvCxnSpPr>
            <p:cNvPr id="8" name="Straight Connector 7"/>
            <p:cNvCxnSpPr>
              <a:stCxn id="37" idx="1"/>
            </p:cNvCxnSpPr>
            <p:nvPr/>
          </p:nvCxnSpPr>
          <p:spPr>
            <a:xfrm flipH="1" flipV="1">
              <a:off x="8728710" y="4655820"/>
              <a:ext cx="609599" cy="15623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9" idx="1"/>
            </p:cNvCxnSpPr>
            <p:nvPr/>
          </p:nvCxnSpPr>
          <p:spPr>
            <a:xfrm flipH="1">
              <a:off x="8595360" y="4300882"/>
              <a:ext cx="742949" cy="10502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1"/>
            </p:cNvCxnSpPr>
            <p:nvPr/>
          </p:nvCxnSpPr>
          <p:spPr>
            <a:xfrm flipH="1" flipV="1">
              <a:off x="8625840" y="5032248"/>
              <a:ext cx="712469" cy="2987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0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42120" y="0"/>
            <a:ext cx="7507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/>
              <a:t>Κ</a:t>
            </a:r>
            <a:r>
              <a:rPr lang="el-GR" sz="3200" b="1" dirty="0" smtClean="0"/>
              <a:t>ατακρήμνιση </a:t>
            </a:r>
            <a:r>
              <a:rPr lang="el-GR" sz="3200" b="1" dirty="0"/>
              <a:t>και </a:t>
            </a:r>
            <a:r>
              <a:rPr lang="el-GR" sz="3200" b="1" dirty="0" err="1" smtClean="0"/>
              <a:t>επαναδιάλυση</a:t>
            </a:r>
            <a:r>
              <a:rPr lang="en-GB" sz="3200" b="1" dirty="0" smtClean="0"/>
              <a:t> </a:t>
            </a:r>
            <a:r>
              <a:rPr lang="el-GR" sz="3200" b="1" dirty="0" smtClean="0"/>
              <a:t>του </a:t>
            </a:r>
            <a:r>
              <a:rPr lang="en-GB" sz="3200" b="1" dirty="0" smtClean="0"/>
              <a:t>DNA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126" y="1235849"/>
            <a:ext cx="11313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Κατακρήμνιση του </a:t>
            </a:r>
            <a:r>
              <a:rPr lang="en-GB" b="1" u="sng" dirty="0" smtClean="0"/>
              <a:t>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Παρουσία αλάτων (</a:t>
            </a:r>
            <a:r>
              <a:rPr lang="el-GR" dirty="0" err="1" smtClean="0"/>
              <a:t>ακετικό</a:t>
            </a:r>
            <a:r>
              <a:rPr lang="el-GR" dirty="0" smtClean="0"/>
              <a:t> νάτριο) και οργανικών ουσιών (π.χ. </a:t>
            </a:r>
            <a:r>
              <a:rPr lang="el-GR" dirty="0" err="1" smtClean="0"/>
              <a:t>ισοπροπανόλη</a:t>
            </a:r>
            <a:r>
              <a:rPr lang="el-GR" dirty="0" smtClean="0"/>
              <a:t>, αιθανόλη) το </a:t>
            </a:r>
            <a:r>
              <a:rPr lang="en-GB" dirty="0" smtClean="0"/>
              <a:t>DNA </a:t>
            </a:r>
            <a:r>
              <a:rPr lang="el-GR" dirty="0" smtClean="0"/>
              <a:t>κατακρημνίζεται από την υδατική φάση.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Χαμηλές θερμοκρασίες (&lt;20ο</a:t>
            </a:r>
            <a:r>
              <a:rPr lang="en-GB" dirty="0" smtClean="0"/>
              <a:t>C) </a:t>
            </a:r>
            <a:r>
              <a:rPr lang="el-GR" dirty="0" smtClean="0"/>
              <a:t>και </a:t>
            </a:r>
            <a:r>
              <a:rPr lang="el-GR" dirty="0" err="1" smtClean="0"/>
              <a:t>φυγοκέντρηση</a:t>
            </a:r>
            <a:r>
              <a:rPr lang="el-GR" dirty="0" smtClean="0"/>
              <a:t> επιταχύνουν τη διαδικασία.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 κατακρημνισμένο </a:t>
            </a:r>
            <a:r>
              <a:rPr lang="en-GB" dirty="0" smtClean="0"/>
              <a:t>DNA </a:t>
            </a:r>
            <a:r>
              <a:rPr lang="el-GR" dirty="0" smtClean="0"/>
              <a:t>καθαρίζεται από περίσσεια άλατα με τη χρήση 70% αιθανόλης.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48126" y="3645819"/>
            <a:ext cx="11191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 smtClean="0"/>
              <a:t>Επαναδιάλυση</a:t>
            </a:r>
            <a:r>
              <a:rPr lang="el-GR" b="1" u="sng" dirty="0" smtClean="0"/>
              <a:t> του </a:t>
            </a:r>
            <a:r>
              <a:rPr lang="en-GB" b="1" u="sng" dirty="0" smtClean="0"/>
              <a:t>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 την </a:t>
            </a:r>
            <a:r>
              <a:rPr lang="el-GR" dirty="0"/>
              <a:t>κατακρήμνιση του DNA ακολουθεί η </a:t>
            </a:r>
            <a:r>
              <a:rPr lang="el-GR" dirty="0" err="1"/>
              <a:t>επαναδιάλυση</a:t>
            </a:r>
            <a:r>
              <a:rPr lang="el-GR" dirty="0"/>
              <a:t> σε 1Χ ΤΕ διάλυμα (10mM </a:t>
            </a:r>
            <a:r>
              <a:rPr lang="el-GR" dirty="0" err="1"/>
              <a:t>Tris</a:t>
            </a:r>
            <a:r>
              <a:rPr lang="el-GR" dirty="0"/>
              <a:t>, 1mM EDTA</a:t>
            </a:r>
            <a:r>
              <a:rPr lang="el-GR" dirty="0" smtClean="0"/>
              <a:t>).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Επαναδιάλυση</a:t>
            </a:r>
            <a:r>
              <a:rPr lang="el-GR" dirty="0" smtClean="0"/>
              <a:t> με καθαρό νερό προτιμάται σε περίπτωση που το </a:t>
            </a:r>
            <a:r>
              <a:rPr lang="en-GB" dirty="0" smtClean="0"/>
              <a:t>EDTA </a:t>
            </a:r>
            <a:r>
              <a:rPr lang="el-GR" dirty="0" smtClean="0"/>
              <a:t>μπορεί να επηρεάσει ακόλουθες αντιδράσεις.</a:t>
            </a:r>
            <a:endParaRPr lang="en-GB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1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2" y="0"/>
            <a:ext cx="12191998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Ποιοτικός και ποσοτικός έλεγχος του </a:t>
            </a:r>
            <a:r>
              <a:rPr lang="en-GB" sz="3200" b="1" dirty="0" smtClean="0">
                <a:latin typeface="+mn-lt"/>
              </a:rPr>
              <a:t>DNA</a:t>
            </a:r>
            <a:r>
              <a:rPr lang="el-GR" sz="3200" b="1" dirty="0" smtClean="0">
                <a:latin typeface="+mn-lt"/>
              </a:rPr>
              <a:t> με </a:t>
            </a:r>
            <a:r>
              <a:rPr lang="el-GR" sz="3200" b="1" dirty="0" err="1" smtClean="0">
                <a:latin typeface="+mn-lt"/>
              </a:rPr>
              <a:t>ηλεκτροφόρηση</a:t>
            </a:r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87" y="768506"/>
            <a:ext cx="1099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Ο ποιοτικός και ποσοτικός έλεγχος του </a:t>
            </a:r>
            <a:r>
              <a:rPr lang="en-GB" dirty="0" smtClean="0"/>
              <a:t>DNA </a:t>
            </a:r>
            <a:r>
              <a:rPr lang="el-GR" dirty="0" smtClean="0"/>
              <a:t>πραγματοποιείται συνήθως με </a:t>
            </a:r>
            <a:r>
              <a:rPr lang="el-GR" dirty="0" err="1" smtClean="0"/>
              <a:t>ηλεκτροφόρηση</a:t>
            </a:r>
            <a:r>
              <a:rPr lang="el-GR" dirty="0" smtClean="0"/>
              <a:t> σε πήκτωμα </a:t>
            </a:r>
            <a:r>
              <a:rPr lang="el-GR" dirty="0" err="1" smtClean="0"/>
              <a:t>αγαρόζης</a:t>
            </a:r>
            <a:r>
              <a:rPr lang="el-GR" dirty="0" smtClean="0"/>
              <a:t>.</a:t>
            </a:r>
            <a:endParaRPr lang="en-GB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1371599" y="1310449"/>
            <a:ext cx="9938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Μία μικρή ποσότητα του δείγματος φορτώνεται σε πηκτή </a:t>
            </a:r>
            <a:r>
              <a:rPr lang="el-GR" dirty="0" err="1"/>
              <a:t>αγαρόζης</a:t>
            </a:r>
            <a:r>
              <a:rPr lang="el-GR" dirty="0"/>
              <a:t> 0.8-1% (για </a:t>
            </a:r>
            <a:r>
              <a:rPr lang="el-GR" dirty="0" err="1"/>
              <a:t>γενωμικά</a:t>
            </a:r>
            <a:r>
              <a:rPr lang="el-GR" dirty="0"/>
              <a:t> </a:t>
            </a:r>
            <a:r>
              <a:rPr lang="en-GB" dirty="0"/>
              <a:t>DNA</a:t>
            </a:r>
            <a:r>
              <a:rPr lang="el-GR" dirty="0"/>
              <a:t>) σε 1Χ ΤΑΕ (</a:t>
            </a:r>
            <a:r>
              <a:rPr lang="en-GB" dirty="0" err="1"/>
              <a:t>Tris</a:t>
            </a:r>
            <a:r>
              <a:rPr lang="en-GB" dirty="0"/>
              <a:t>, Acetate, EDTA) </a:t>
            </a:r>
            <a:r>
              <a:rPr lang="el-GR" dirty="0"/>
              <a:t>διάλυμα, παρουσία </a:t>
            </a:r>
            <a:r>
              <a:rPr lang="en-GB" dirty="0"/>
              <a:t>DNA </a:t>
            </a:r>
            <a:r>
              <a:rPr lang="el-GR" dirty="0"/>
              <a:t>μάρτυρα (</a:t>
            </a:r>
            <a:r>
              <a:rPr lang="en-GB" dirty="0"/>
              <a:t>DNA ladder).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Παρουσία </a:t>
            </a:r>
            <a:r>
              <a:rPr lang="el-GR" dirty="0"/>
              <a:t>ηλεκτρικού </a:t>
            </a:r>
            <a:r>
              <a:rPr lang="el-GR" dirty="0" smtClean="0"/>
              <a:t>φορτίου (90-100</a:t>
            </a:r>
            <a:r>
              <a:rPr lang="en-GB" dirty="0" smtClean="0"/>
              <a:t>V</a:t>
            </a:r>
            <a:r>
              <a:rPr lang="el-GR" dirty="0" smtClean="0"/>
              <a:t>), λόγω πολικότητας, τα </a:t>
            </a:r>
            <a:r>
              <a:rPr lang="el-GR" dirty="0"/>
              <a:t>δείγματα μετακινούνται μέσα στο </a:t>
            </a:r>
            <a:r>
              <a:rPr lang="el-GR" dirty="0" smtClean="0"/>
              <a:t>πήκτωμα </a:t>
            </a:r>
            <a:r>
              <a:rPr lang="el-GR" dirty="0"/>
              <a:t>και αναλύονται βάσει μεγέθους</a:t>
            </a:r>
            <a:r>
              <a:rPr lang="el-G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Τα δείγματα συγκρίνονται με το μάρτυρα </a:t>
            </a:r>
            <a:r>
              <a:rPr lang="en-GB" dirty="0" smtClean="0"/>
              <a:t>DNA </a:t>
            </a:r>
            <a:r>
              <a:rPr lang="el-GR" dirty="0" smtClean="0"/>
              <a:t>για ποσοτικοποίηση και ποιοτική ανάλυση.</a:t>
            </a:r>
            <a:endParaRPr lang="el-GR" dirty="0"/>
          </a:p>
        </p:txBody>
      </p:sp>
      <p:grpSp>
        <p:nvGrpSpPr>
          <p:cNvPr id="79" name="Group 78"/>
          <p:cNvGrpSpPr/>
          <p:nvPr/>
        </p:nvGrpSpPr>
        <p:grpSpPr>
          <a:xfrm rot="5400000">
            <a:off x="4514253" y="4216164"/>
            <a:ext cx="2564026" cy="2332588"/>
            <a:chOff x="4336085" y="4534902"/>
            <a:chExt cx="2564026" cy="2332588"/>
          </a:xfrm>
        </p:grpSpPr>
        <p:sp>
          <p:nvSpPr>
            <p:cNvPr id="41" name="Rectangle 40"/>
            <p:cNvSpPr/>
            <p:nvPr/>
          </p:nvSpPr>
          <p:spPr>
            <a:xfrm rot="16200000">
              <a:off x="4614439" y="4569626"/>
              <a:ext cx="1990846" cy="1921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 rot="16200000">
              <a:off x="3897292" y="5472452"/>
              <a:ext cx="1823708" cy="115747"/>
              <a:chOff x="7210256" y="2029814"/>
              <a:chExt cx="1823708" cy="115747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7210256" y="2029814"/>
                <a:ext cx="439838" cy="1157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902191" y="2029814"/>
                <a:ext cx="439838" cy="1157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594126" y="2029814"/>
                <a:ext cx="439838" cy="1157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 rot="16200000">
              <a:off x="4903552" y="6169190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5094052" y="5472452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5447817" y="4780517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5094051" y="6169190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5332070" y="6169190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5485077" y="6169190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5658301" y="6169190"/>
              <a:ext cx="439838" cy="1157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Minus 71"/>
            <p:cNvSpPr/>
            <p:nvPr/>
          </p:nvSpPr>
          <p:spPr>
            <a:xfrm rot="5400000">
              <a:off x="4342967" y="6546176"/>
              <a:ext cx="314432" cy="3281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lus 72"/>
            <p:cNvSpPr/>
            <p:nvPr/>
          </p:nvSpPr>
          <p:spPr>
            <a:xfrm rot="5400000">
              <a:off x="6578797" y="6508792"/>
              <a:ext cx="314432" cy="32819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 rot="5400000">
            <a:off x="669821" y="4220473"/>
            <a:ext cx="2564027" cy="2323969"/>
            <a:chOff x="1008176" y="4534902"/>
            <a:chExt cx="2564027" cy="2323969"/>
          </a:xfrm>
        </p:grpSpPr>
        <p:grpSp>
          <p:nvGrpSpPr>
            <p:cNvPr id="66" name="Group 65"/>
            <p:cNvGrpSpPr/>
            <p:nvPr/>
          </p:nvGrpSpPr>
          <p:grpSpPr>
            <a:xfrm rot="16200000">
              <a:off x="1287884" y="4569626"/>
              <a:ext cx="1990846" cy="1921398"/>
              <a:chOff x="7092736" y="2051338"/>
              <a:chExt cx="1990846" cy="192139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092736" y="2051338"/>
                <a:ext cx="1990846" cy="192139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7176305" y="2153447"/>
                <a:ext cx="1823708" cy="115747"/>
                <a:chOff x="7210256" y="2029814"/>
                <a:chExt cx="1823708" cy="115747"/>
              </a:xfrm>
              <a:solidFill>
                <a:schemeClr val="tx1"/>
              </a:solidFill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7210256" y="2029814"/>
                  <a:ext cx="439838" cy="11574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902191" y="2029814"/>
                  <a:ext cx="439838" cy="11574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8594126" y="2029814"/>
                  <a:ext cx="439838" cy="11574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7176305" y="2153447"/>
                <a:ext cx="1823708" cy="115747"/>
                <a:chOff x="7210256" y="2029814"/>
                <a:chExt cx="1823708" cy="115747"/>
              </a:xfrm>
              <a:solidFill>
                <a:schemeClr val="tx1"/>
              </a:solidFill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7210256" y="2029814"/>
                  <a:ext cx="439838" cy="11574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902191" y="2029814"/>
                  <a:ext cx="439838" cy="11574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8594126" y="2029814"/>
                  <a:ext cx="439838" cy="11574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5" name="Minus 74"/>
            <p:cNvSpPr/>
            <p:nvPr/>
          </p:nvSpPr>
          <p:spPr>
            <a:xfrm rot="5400000">
              <a:off x="1015058" y="6537557"/>
              <a:ext cx="314432" cy="3281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Plus 75"/>
            <p:cNvSpPr/>
            <p:nvPr/>
          </p:nvSpPr>
          <p:spPr>
            <a:xfrm rot="5400000">
              <a:off x="3250889" y="6518866"/>
              <a:ext cx="314432" cy="32819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Right Arrow 76"/>
          <p:cNvSpPr/>
          <p:nvPr/>
        </p:nvSpPr>
        <p:spPr>
          <a:xfrm>
            <a:off x="3573537" y="5136334"/>
            <a:ext cx="881087" cy="825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ight Arrow 77"/>
          <p:cNvSpPr/>
          <p:nvPr/>
        </p:nvSpPr>
        <p:spPr>
          <a:xfrm>
            <a:off x="7531296" y="5114547"/>
            <a:ext cx="881087" cy="825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/>
          <p:cNvGrpSpPr/>
          <p:nvPr/>
        </p:nvGrpSpPr>
        <p:grpSpPr>
          <a:xfrm>
            <a:off x="9143680" y="3730603"/>
            <a:ext cx="2664681" cy="3055745"/>
            <a:chOff x="8973927" y="3586820"/>
            <a:chExt cx="2664681" cy="3055745"/>
          </a:xfrm>
        </p:grpSpPr>
        <p:grpSp>
          <p:nvGrpSpPr>
            <p:cNvPr id="96" name="Group 95"/>
            <p:cNvGrpSpPr/>
            <p:nvPr/>
          </p:nvGrpSpPr>
          <p:grpSpPr>
            <a:xfrm>
              <a:off x="8973927" y="3586820"/>
              <a:ext cx="2664681" cy="2875475"/>
              <a:chOff x="8973927" y="3691595"/>
              <a:chExt cx="2664681" cy="287547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3927" y="3705597"/>
                <a:ext cx="2664681" cy="2861473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9057366" y="3691595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538968" y="3691595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972977" y="3691595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0365202" y="3691595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0825600" y="3691595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0838677" y="3691595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1278659" y="3691595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8973927" y="6442510"/>
              <a:ext cx="26646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 smtClean="0"/>
                <a:t>Μ= </a:t>
              </a:r>
              <a:r>
                <a:rPr lang="en-GB" sz="700" dirty="0" smtClean="0"/>
                <a:t>DNA </a:t>
              </a:r>
              <a:r>
                <a:rPr lang="el-GR" sz="700" dirty="0" smtClean="0"/>
                <a:t>μάρτυρας, </a:t>
              </a:r>
              <a:r>
                <a:rPr lang="en-GB" sz="700" dirty="0" smtClean="0"/>
                <a:t>1-5= </a:t>
              </a:r>
              <a:r>
                <a:rPr lang="el-GR" sz="700" dirty="0" smtClean="0"/>
                <a:t>δείγματα </a:t>
              </a:r>
              <a:r>
                <a:rPr lang="el-GR" sz="700" dirty="0" err="1" smtClean="0"/>
                <a:t>γενωμικού</a:t>
              </a:r>
              <a:r>
                <a:rPr lang="el-GR" sz="700" dirty="0" smtClean="0"/>
                <a:t> </a:t>
              </a:r>
              <a:r>
                <a:rPr lang="en-GB" sz="700" dirty="0" smtClean="0"/>
                <a:t>DNA </a:t>
              </a:r>
              <a:r>
                <a:rPr lang="el-GR" sz="700" dirty="0" smtClean="0"/>
                <a:t>μπιζελιών.</a:t>
              </a:r>
              <a:endParaRPr lang="en-GB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1029</Words>
  <Application>Microsoft Office PowerPoint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ΑΓΡΟΤΑΥΤΟΤΗΤΑ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pmad-user-3</dc:creator>
  <cp:lastModifiedBy>pmad-user-3</cp:lastModifiedBy>
  <cp:revision>48</cp:revision>
  <dcterms:created xsi:type="dcterms:W3CDTF">2019-11-29T07:46:08Z</dcterms:created>
  <dcterms:modified xsi:type="dcterms:W3CDTF">2019-12-04T19:37:55Z</dcterms:modified>
</cp:coreProperties>
</file>